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39.xml" ContentType="application/vnd.openxmlformats-officedocument.presentationml.slideLayout+xml"/>
  <Override PartName="/ppt/slideLayouts/slideLayout4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37.xml" ContentType="application/vnd.openxmlformats-officedocument.presentationml.slideLayout+xml"/>
  <Override PartName="/ppt/slideLayouts/slideLayout4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35.xml" ContentType="application/vnd.openxmlformats-officedocument.presentationml.slideLayout+xml"/>
  <Override PartName="/ppt/slideLayouts/slideLayout44.xml" ContentType="application/vnd.openxmlformats-officedocument.presentationml.slideLayout+xml"/>
  <Default Extension="rels" ContentType="application/vnd.openxmlformats-package.relationships+xml"/>
  <Default Extension="xml" ContentType="application/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slideLayouts/slideLayout42.xml" ContentType="application/vnd.openxmlformats-officedocument.presentationml.slideLayout+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40.xml" ContentType="application/vnd.openxmlformats-officedocument.presentationml.slideLayout+xml"/>
  <Override PartName="/ppt/commentAuthors.xml" ContentType="application/vnd.openxmlformats-officedocument.presentationml.commentAuthors+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slideLayouts/slideLayout38.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Layouts/slideLayout45.xml" ContentType="application/vnd.openxmlformats-officedocument.presentationml.slideLayout+xml"/>
  <Override PartName="/ppt/slideLayouts/slideLayout47.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docProps/app.xml" ContentType="application/vnd.openxmlformats-officedocument.extended-properties+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Default Extension="wdp" ContentType="image/vnd.ms-photo"/>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 id="2147483781" r:id="rId2"/>
  </p:sldMasterIdLst>
  <p:notesMasterIdLst>
    <p:notesMasterId r:id="rId10"/>
  </p:notesMasterIdLst>
  <p:sldIdLst>
    <p:sldId id="296" r:id="rId3"/>
    <p:sldId id="298" r:id="rId4"/>
    <p:sldId id="262" r:id="rId5"/>
    <p:sldId id="279" r:id="rId6"/>
    <p:sldId id="295" r:id="rId7"/>
    <p:sldId id="294" r:id="rId8"/>
    <p:sldId id="299"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amah Murfet" initials="TM" lastIdx="1" clrIdx="0">
    <p:extLst/>
  </p:cmAuthor>
  <p:cmAuthor id="2" name="IRCAdmin" initials="I" lastIdx="2"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774" autoAdjust="0"/>
    <p:restoredTop sz="60212" autoAdjust="0"/>
  </p:normalViewPr>
  <p:slideViewPr>
    <p:cSldViewPr snapToGrid="0">
      <p:cViewPr varScale="1">
        <p:scale>
          <a:sx n="42" d="100"/>
          <a:sy n="42" d="100"/>
        </p:scale>
        <p:origin x="-1266" y="-108"/>
      </p:cViewPr>
      <p:guideLst>
        <p:guide orient="horz" pos="2160"/>
        <p:guide pos="384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commentAuthors" Target="commentAuthors.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F414456-DEEF-4972-B698-60218FD09197}" type="datetimeFigureOut">
              <a:rPr lang="en-US" smtClean="0"/>
              <a:pPr/>
              <a:t>04/24/2017</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30BC76-76F8-4FB8-83AB-63CD4BC2D091}" type="slidenum">
              <a:rPr lang="en-US" smtClean="0"/>
              <a:pPr/>
              <a:t>‹#›</a:t>
            </a:fld>
            <a:endParaRPr lang="en-US" dirty="0"/>
          </a:p>
        </p:txBody>
      </p:sp>
    </p:spTree>
    <p:extLst>
      <p:ext uri="{BB962C8B-B14F-4D97-AF65-F5344CB8AC3E}">
        <p14:creationId xmlns="" xmlns:p14="http://schemas.microsoft.com/office/powerpoint/2010/main" val="16324371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Image Placeholder 1"/>
          <p:cNvSpPr>
            <a:spLocks noGrp="1" noRot="1" noChangeAspect="1" noTextEdit="1"/>
          </p:cNvSpPr>
          <p:nvPr>
            <p:ph type="sldImg"/>
          </p:nvPr>
        </p:nvSpPr>
        <p:spPr bwMode="auto">
          <a:noFill/>
          <a:ln>
            <a:solidFill>
              <a:srgbClr val="000000"/>
            </a:solidFill>
            <a:miter lim="800000"/>
            <a:headEnd/>
            <a:tailEnd/>
          </a:ln>
        </p:spPr>
      </p:sp>
      <p:sp>
        <p:nvSpPr>
          <p:cNvPr id="28674"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US" b="1" dirty="0" smtClean="0"/>
              <a:t>Note:  This is just a cover slide – it is not part of the numbered slides in the Facilitator’s Guide.  </a:t>
            </a:r>
          </a:p>
          <a:p>
            <a:pPr eaLnBrk="1" hangingPunct="1">
              <a:spcBef>
                <a:spcPct val="0"/>
              </a:spcBef>
            </a:pPr>
            <a:endParaRPr lang="en-US" dirty="0" smtClean="0"/>
          </a:p>
        </p:txBody>
      </p:sp>
      <p:sp>
        <p:nvSpPr>
          <p:cNvPr id="28675" name="Slide Number Placeholder 3"/>
          <p:cNvSpPr>
            <a:spLocks noGrp="1"/>
          </p:cNvSpPr>
          <p:nvPr>
            <p:ph type="sldNum" sz="quarter" idx="5"/>
          </p:nvPr>
        </p:nvSpPr>
        <p:spPr bwMode="auto">
          <a:noFill/>
          <a:ln>
            <a:miter lim="800000"/>
            <a:headEnd/>
            <a:tailEnd/>
          </a:ln>
        </p:spPr>
        <p:txBody>
          <a:bodyPr/>
          <a:lstStyle/>
          <a:p>
            <a:fld id="{444E6FD7-9BB0-45F7-8C2D-A557E5879396}" type="slidenum">
              <a:rPr lang="en-US">
                <a:solidFill>
                  <a:prstClr val="black"/>
                </a:solidFill>
              </a:rPr>
              <a:pPr/>
              <a:t>1</a:t>
            </a:fld>
            <a:endParaRPr lang="en-US">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p:spPr>
      </p:sp>
      <p:sp>
        <p:nvSpPr>
          <p:cNvPr id="34819"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b="1" dirty="0" smtClean="0"/>
              <a:t>Overview</a:t>
            </a:r>
            <a:r>
              <a:rPr lang="en-US" b="1" baseline="0" dirty="0" smtClean="0"/>
              <a:t> </a:t>
            </a:r>
            <a:r>
              <a:rPr lang="mr-IN" b="1" baseline="0" dirty="0" smtClean="0"/>
              <a:t>–</a:t>
            </a:r>
            <a:r>
              <a:rPr lang="en-US" b="1" baseline="0" dirty="0" smtClean="0"/>
              <a:t> Module 3: Consequences of GBV</a:t>
            </a:r>
          </a:p>
          <a:p>
            <a:endParaRPr lang="en-US" b="1" baseline="0" dirty="0" smtClean="0"/>
          </a:p>
          <a:p>
            <a:r>
              <a:rPr lang="en-US" sz="1200" b="1" kern="1200" dirty="0" smtClean="0">
                <a:solidFill>
                  <a:schemeClr val="tx1"/>
                </a:solidFill>
                <a:effectLst/>
                <a:latin typeface="+mn-lt"/>
                <a:ea typeface="+mn-ea"/>
                <a:cs typeface="+mn-cs"/>
              </a:rPr>
              <a:t>Learning Objectives</a:t>
            </a:r>
            <a:endParaRPr lang="en-GB"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Understand the consequences of GBV for the survivor</a:t>
            </a:r>
            <a:endParaRPr lang="en-GB"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Understand the consequences of GBV for the family &amp; community, and the perpetrator</a:t>
            </a:r>
            <a:endParaRPr lang="en-GB" sz="1200" kern="1200" dirty="0" smtClean="0">
              <a:solidFill>
                <a:schemeClr val="tx1"/>
              </a:solidFill>
              <a:effectLst/>
              <a:latin typeface="+mn-lt"/>
              <a:ea typeface="+mn-ea"/>
              <a:cs typeface="+mn-cs"/>
            </a:endParaRP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Duration</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1 hour </a:t>
            </a:r>
            <a:endParaRPr lang="en-GB" sz="1200" kern="1200" dirty="0" smtClean="0">
              <a:solidFill>
                <a:schemeClr val="tx1"/>
              </a:solidFill>
              <a:effectLst/>
              <a:latin typeface="+mn-lt"/>
              <a:ea typeface="+mn-ea"/>
              <a:cs typeface="+mn-cs"/>
            </a:endParaRP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Materials</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Flip</a:t>
            </a:r>
            <a:r>
              <a:rPr lang="en-US" sz="1200" kern="1200" baseline="0" dirty="0" smtClean="0">
                <a:solidFill>
                  <a:schemeClr val="tx1"/>
                </a:solidFill>
                <a:effectLst/>
                <a:latin typeface="+mn-lt"/>
                <a:ea typeface="+mn-ea"/>
                <a:cs typeface="+mn-cs"/>
              </a:rPr>
              <a:t> chart paper and markers</a:t>
            </a:r>
            <a:endParaRPr lang="en-GB" sz="1200" kern="1200" dirty="0" smtClean="0">
              <a:solidFill>
                <a:schemeClr val="tx1"/>
              </a:solidFill>
              <a:effectLst/>
              <a:latin typeface="+mn-lt"/>
              <a:ea typeface="+mn-ea"/>
              <a:cs typeface="+mn-cs"/>
            </a:endParaRP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Preparation</a:t>
            </a:r>
            <a:endParaRPr lang="en-GB"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Tape two flip charts together (along the long edge) and draw a large tree outline on the resulting larger flip chart. Write GBV in the trunk area. </a:t>
            </a:r>
            <a:endParaRPr lang="en-GB"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Prepare labels for the ecological model exercise – adapt numbers and titles as required. (1 Blue label – “Marie”, 4 pink labels – “Family”: Daughter, uncle, sister, father, 8 orange labels – Support group/peers: 4 friends, 2 neighbors, 2 classmates, 14 green labels – “Community”: 2 psychosocial workers, 2 community outreach staff, 2 community leaders, doctor, nurse, pastor, imam, 2 teachers, 2 police). </a:t>
            </a:r>
            <a:endParaRPr lang="en-GB"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Arrange room </a:t>
            </a:r>
            <a:endParaRPr lang="en-GB"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Review slides and presenter notes </a:t>
            </a:r>
            <a:endParaRPr lang="en-GB" sz="1200" kern="1200" dirty="0" smtClean="0">
              <a:solidFill>
                <a:schemeClr val="tx1"/>
              </a:solidFill>
              <a:effectLst/>
              <a:latin typeface="+mn-lt"/>
              <a:ea typeface="+mn-ea"/>
              <a:cs typeface="+mn-cs"/>
            </a:endParaRP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Outline</a:t>
            </a:r>
            <a:endParaRPr lang="en-GB" sz="1200" kern="1200" dirty="0" smtClean="0">
              <a:solidFill>
                <a:schemeClr val="tx1"/>
              </a:solidFill>
              <a:effectLst/>
              <a:latin typeface="+mn-lt"/>
              <a:ea typeface="+mn-ea"/>
              <a:cs typeface="+mn-cs"/>
            </a:endParaRPr>
          </a:p>
          <a:p>
            <a:endParaRPr lang="en-AU" sz="1200" b="1"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5</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mins</a:t>
            </a:r>
            <a:r>
              <a:rPr lang="en-GB" sz="1200" kern="1200" baseline="0" dirty="0" smtClean="0">
                <a:solidFill>
                  <a:schemeClr val="tx1"/>
                </a:solidFill>
                <a:effectLst/>
                <a:latin typeface="+mn-lt"/>
                <a:ea typeface="+mn-ea"/>
                <a:cs typeface="+mn-cs"/>
              </a:rPr>
              <a:t> - </a:t>
            </a:r>
            <a:r>
              <a:rPr lang="en-US" sz="1200" kern="1200" dirty="0" smtClean="0">
                <a:solidFill>
                  <a:schemeClr val="tx1"/>
                </a:solidFill>
                <a:effectLst/>
                <a:latin typeface="+mn-lt"/>
                <a:ea typeface="+mn-ea"/>
                <a:cs typeface="+mn-cs"/>
              </a:rPr>
              <a:t>Objectives &amp; Introduction (1-2)</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30</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mins</a:t>
            </a:r>
            <a:r>
              <a:rPr lang="en-GB" sz="1200" kern="1200" baseline="0" dirty="0" smtClean="0">
                <a:solidFill>
                  <a:schemeClr val="tx1"/>
                </a:solidFill>
                <a:effectLst/>
                <a:latin typeface="+mn-lt"/>
                <a:ea typeface="+mn-ea"/>
                <a:cs typeface="+mn-cs"/>
              </a:rPr>
              <a:t> - </a:t>
            </a:r>
            <a:r>
              <a:rPr lang="en-US" sz="1200" kern="1200" dirty="0" smtClean="0">
                <a:solidFill>
                  <a:schemeClr val="tx1"/>
                </a:solidFill>
                <a:effectLst/>
                <a:latin typeface="+mn-lt"/>
                <a:ea typeface="+mn-ea"/>
                <a:cs typeface="+mn-cs"/>
              </a:rPr>
              <a:t>Consequences of GBV (3-4)</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20</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mins</a:t>
            </a:r>
            <a:r>
              <a:rPr lang="en-GB" sz="1200" kern="1200" baseline="0" dirty="0" smtClean="0">
                <a:solidFill>
                  <a:schemeClr val="tx1"/>
                </a:solidFill>
                <a:effectLst/>
                <a:latin typeface="+mn-lt"/>
                <a:ea typeface="+mn-ea"/>
                <a:cs typeface="+mn-cs"/>
              </a:rPr>
              <a:t> - </a:t>
            </a:r>
            <a:r>
              <a:rPr lang="en-US" sz="1200" kern="1200" dirty="0" smtClean="0">
                <a:solidFill>
                  <a:schemeClr val="tx1"/>
                </a:solidFill>
                <a:effectLst/>
                <a:latin typeface="+mn-lt"/>
                <a:ea typeface="+mn-ea"/>
                <a:cs typeface="+mn-cs"/>
              </a:rPr>
              <a:t>Consequences and the ecological model (5)</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5</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mins</a:t>
            </a:r>
            <a:r>
              <a:rPr lang="en-GB" sz="1200" kern="1200" baseline="0" dirty="0" smtClean="0">
                <a:solidFill>
                  <a:schemeClr val="tx1"/>
                </a:solidFill>
                <a:effectLst/>
                <a:latin typeface="+mn-lt"/>
                <a:ea typeface="+mn-ea"/>
                <a:cs typeface="+mn-cs"/>
              </a:rPr>
              <a:t> - </a:t>
            </a:r>
            <a:r>
              <a:rPr lang="en-US" sz="1200" kern="1200" dirty="0" smtClean="0">
                <a:solidFill>
                  <a:schemeClr val="tx1"/>
                </a:solidFill>
                <a:effectLst/>
                <a:latin typeface="+mn-lt"/>
                <a:ea typeface="+mn-ea"/>
                <a:cs typeface="+mn-cs"/>
              </a:rPr>
              <a:t>Closing (6)</a:t>
            </a:r>
            <a:endParaRPr lang="en-GB" sz="1200" kern="1200" dirty="0" smtClean="0">
              <a:solidFill>
                <a:schemeClr val="tx1"/>
              </a:solidFill>
              <a:effectLst/>
              <a:latin typeface="+mn-lt"/>
              <a:ea typeface="+mn-ea"/>
              <a:cs typeface="+mn-cs"/>
            </a:endParaRP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Technical Notes</a:t>
            </a:r>
            <a:endParaRPr lang="en-GB" sz="1200" kern="1200" dirty="0" smtClean="0">
              <a:solidFill>
                <a:schemeClr val="tx1"/>
              </a:solidFill>
              <a:effectLst/>
              <a:latin typeface="+mn-lt"/>
              <a:ea typeface="+mn-ea"/>
              <a:cs typeface="+mn-cs"/>
            </a:endParaRP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Using this Module</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When discussing consequences of GBV, make sure that severe consequences such as death (from medical complications related to physical or sexual violence or from suicide) and permanent disability are included, and that it is clear that survivors experience the most serious impacts. </a:t>
            </a:r>
            <a:endParaRPr lang="en-GB" sz="1200" kern="1200" dirty="0" smtClean="0">
              <a:solidFill>
                <a:schemeClr val="tx1"/>
              </a:solidFill>
              <a:effectLst/>
              <a:latin typeface="+mn-lt"/>
              <a:ea typeface="+mn-ea"/>
              <a:cs typeface="+mn-cs"/>
            </a:endParaRP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Facilitator Knowledge </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Facilitators should understand the range of consequences of GBV for the survivor, family and community. </a:t>
            </a:r>
            <a:endParaRPr lang="en-GB" sz="1200" kern="1200" dirty="0" smtClean="0">
              <a:solidFill>
                <a:schemeClr val="tx1"/>
              </a:solidFill>
              <a:effectLst/>
              <a:latin typeface="+mn-lt"/>
              <a:ea typeface="+mn-ea"/>
              <a:cs typeface="+mn-cs"/>
            </a:endParaRP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Key Messages</a:t>
            </a:r>
            <a:endParaRPr lang="en-GB"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GBV has severe, wide-ranging and long-lasting consequences for the survivor and those around her/him.</a:t>
            </a:r>
            <a:endParaRPr lang="en-GB"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GBV also disrupts the exact support network s/he needs to be able to recover and heal from the violence itself. </a:t>
            </a:r>
            <a:endParaRPr lang="en-GB" sz="1200" kern="1200" dirty="0" smtClean="0">
              <a:solidFill>
                <a:schemeClr val="tx1"/>
              </a:solidFill>
              <a:effectLst/>
              <a:latin typeface="+mn-lt"/>
              <a:ea typeface="+mn-ea"/>
              <a:cs typeface="+mn-cs"/>
            </a:endParaRPr>
          </a:p>
          <a:p>
            <a:endParaRPr lang="en-US" b="1" dirty="0" smtClean="0"/>
          </a:p>
          <a:p>
            <a:pPr eaLnBrk="1" hangingPunct="1">
              <a:spcBef>
                <a:spcPct val="0"/>
              </a:spcBef>
            </a:pPr>
            <a:endParaRPr lang="en-US" dirty="0" smtClean="0"/>
          </a:p>
        </p:txBody>
      </p:sp>
      <p:sp>
        <p:nvSpPr>
          <p:cNvPr id="34820" name="Slide Number Placeholder 3"/>
          <p:cNvSpPr>
            <a:spLocks noGrp="1"/>
          </p:cNvSpPr>
          <p:nvPr>
            <p:ph type="sldNum" sz="quarter" idx="5"/>
          </p:nvPr>
        </p:nvSpPr>
        <p:spPr bwMode="auto">
          <a:noFill/>
          <a:ln>
            <a:miter lim="800000"/>
            <a:headEnd/>
            <a:tailEnd/>
          </a:ln>
        </p:spPr>
        <p:txBody>
          <a:bodyPr/>
          <a:lstStyle/>
          <a:p>
            <a:fld id="{49F5E927-C06F-4234-A7B1-8A662E98B384}" type="slidenum">
              <a:rPr lang="en-US">
                <a:solidFill>
                  <a:prstClr val="black"/>
                </a:solidFill>
              </a:rPr>
              <a:pPr/>
              <a:t>2</a:t>
            </a:fld>
            <a:endParaRPr lang="en-US">
              <a:solidFill>
                <a:prstClr val="black"/>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Our</a:t>
            </a:r>
            <a:r>
              <a:rPr lang="en-US" baseline="0" dirty="0" smtClean="0"/>
              <a:t> objectives for this session are to: </a:t>
            </a:r>
          </a:p>
          <a:p>
            <a:endParaRPr lang="en-US" dirty="0" smtClean="0"/>
          </a:p>
          <a:p>
            <a:pPr marL="171450" lvl="0" indent="-171450" rtl="0">
              <a:buFont typeface="Arial" charset="0"/>
              <a:buChar char="•"/>
            </a:pPr>
            <a:r>
              <a:rPr lang="en-US" dirty="0" smtClean="0"/>
              <a:t>Understand the consequences of GBV for the survivor</a:t>
            </a:r>
          </a:p>
          <a:p>
            <a:pPr marL="171450" lvl="0" indent="-171450" rtl="0">
              <a:buFont typeface="Arial" charset="0"/>
              <a:buChar char="•"/>
            </a:pPr>
            <a:r>
              <a:rPr lang="en-US" dirty="0" smtClean="0"/>
              <a:t>Understand the consequences of GBV for the family &amp; community, and the perpetrator</a:t>
            </a:r>
          </a:p>
          <a:p>
            <a:endParaRPr lang="en-US"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3</a:t>
            </a:fld>
            <a:endParaRPr lang="en-US" dirty="0"/>
          </a:p>
        </p:txBody>
      </p:sp>
    </p:spTree>
    <p:extLst>
      <p:ext uri="{BB962C8B-B14F-4D97-AF65-F5344CB8AC3E}">
        <p14:creationId xmlns="" xmlns:p14="http://schemas.microsoft.com/office/powerpoint/2010/main" val="12490051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In this session, we are going to continue to explore Gender-Based Violence, by focusing on the consequences of the violence. In the previous session we discussed the different types and examples of violence that exist. If we look at this tree here, those types of GBV make up the trunk and the branches. Now, we are going to look at the consequences, or the leaves of the tree. </a:t>
            </a:r>
          </a:p>
          <a:p>
            <a:endParaRPr lang="en-US" baseline="0" dirty="0" smtClean="0"/>
          </a:p>
          <a:p>
            <a:r>
              <a:rPr lang="en-US" b="1" baseline="0" dirty="0" smtClean="0"/>
              <a:t>*Distribute 10 post-its to each pair of participants (giving one color to each pair, if possible).*</a:t>
            </a:r>
          </a:p>
          <a:p>
            <a:endParaRPr lang="en-US" baseline="0" dirty="0" smtClean="0"/>
          </a:p>
          <a:p>
            <a:r>
              <a:rPr lang="en-US" baseline="0" dirty="0" smtClean="0"/>
              <a:t>Turn to the person next to you and brainstorm the consequences for survivors of the violence we’ve just discussed. If you have blue post-its, you will write on each post-it one kind of physical consequence of GBV (any kind of GBV). Once you have written examples on each post-it, put them on the image of the tree on the wall. </a:t>
            </a:r>
          </a:p>
          <a:p>
            <a:endParaRPr lang="en-US" baseline="0" dirty="0" smtClean="0"/>
          </a:p>
          <a:p>
            <a:r>
              <a:rPr lang="en-US" b="1" baseline="0" dirty="0" smtClean="0"/>
              <a:t>*Explain the category for each color of violence. If you do not have different color post-its, assign each pair a category. Multiple pairs will work on each category. Once pairs have had enough time to brainstorm and attach post-its to the tree on the wall, discuss as a group. Make sure that severe consequences such as death (from medical complications related to physical or sexual violence or from suicide) and permanent disability are included here.*</a:t>
            </a:r>
          </a:p>
          <a:p>
            <a:endParaRPr lang="en-US" b="1" baseline="0" dirty="0" smtClean="0"/>
          </a:p>
          <a:p>
            <a:r>
              <a:rPr lang="en-US" baseline="0" dirty="0" smtClean="0"/>
              <a:t>Now I want to talk about consequences for others around the survivor. What might the consequences be for the survivor’s children? Others in her family? Her community? </a:t>
            </a:r>
            <a:r>
              <a:rPr lang="en-US" b="1" baseline="0" dirty="0" smtClean="0"/>
              <a:t>*Write these on post-its and put them around the top of the tree as they are suggested*. </a:t>
            </a:r>
          </a:p>
          <a:p>
            <a:endParaRPr lang="en-US" b="1" baseline="0" dirty="0" smtClean="0"/>
          </a:p>
          <a:p>
            <a:r>
              <a:rPr lang="en-US" b="0" baseline="0" dirty="0" smtClean="0"/>
              <a:t>What about impacts for the perpetrator? Are there any positive impacts?</a:t>
            </a:r>
          </a:p>
          <a:p>
            <a:endParaRPr lang="en-US" b="0" baseline="0" dirty="0" smtClean="0"/>
          </a:p>
          <a:p>
            <a:r>
              <a:rPr lang="en-US" b="1" baseline="0" dirty="0" smtClean="0"/>
              <a:t>*ensure that participants understand that although perpetrators may experience some negative consequences from violence (e.g. imprisonment) they may also derive benefits, such as having their food cooked for them, sexual relations whenever they want, their children looked after, etc. This is not to say that violence is good </a:t>
            </a:r>
            <a:r>
              <a:rPr lang="mr-IN" b="1" baseline="0" dirty="0" smtClean="0"/>
              <a:t>–</a:t>
            </a:r>
            <a:r>
              <a:rPr lang="en-US" b="1" baseline="0" dirty="0" smtClean="0"/>
              <a:t> rather it is to help us understand that perpetrators may not always want to change. This is important when we begin to talk about the case management process (and especially IPV) later.*</a:t>
            </a:r>
            <a:endParaRPr lang="en-US" b="1"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4</a:t>
            </a:fld>
            <a:endParaRPr lang="en-US" dirty="0"/>
          </a:p>
        </p:txBody>
      </p:sp>
    </p:spTree>
    <p:extLst>
      <p:ext uri="{BB962C8B-B14F-4D97-AF65-F5344CB8AC3E}">
        <p14:creationId xmlns="" xmlns:p14="http://schemas.microsoft.com/office/powerpoint/2010/main" val="20541591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Arial" charset="0"/>
              <a:buNone/>
            </a:pPr>
            <a:r>
              <a:rPr lang="en-US" dirty="0" smtClean="0"/>
              <a:t>Consequences</a:t>
            </a:r>
            <a:r>
              <a:rPr lang="en-US" baseline="0" dirty="0" smtClean="0"/>
              <a:t> of GBV are:</a:t>
            </a:r>
            <a:endParaRPr lang="en-US" dirty="0" smtClean="0"/>
          </a:p>
          <a:p>
            <a:pPr>
              <a:buFont typeface="Arial" charset="0"/>
              <a:buChar char="•"/>
            </a:pPr>
            <a:endParaRPr lang="en-US" dirty="0" smtClean="0"/>
          </a:p>
          <a:p>
            <a:pPr>
              <a:buFont typeface="Arial" charset="0"/>
              <a:buChar char="•"/>
            </a:pPr>
            <a:r>
              <a:rPr lang="en-US" dirty="0" smtClean="0"/>
              <a:t> Severe, varied and long-lasting</a:t>
            </a:r>
          </a:p>
          <a:p>
            <a:pPr>
              <a:buFont typeface="Arial" charset="0"/>
              <a:buChar char="•"/>
            </a:pPr>
            <a:r>
              <a:rPr lang="en-US" dirty="0" smtClean="0"/>
              <a:t> Impact across the family and community, but fall most heavily on the survivor</a:t>
            </a:r>
          </a:p>
          <a:p>
            <a:pPr>
              <a:buFont typeface="Arial" charset="0"/>
              <a:buChar char="•"/>
            </a:pPr>
            <a:r>
              <a:rPr lang="en-US" dirty="0" smtClean="0"/>
              <a:t> Perpetrators experience some negative consequences but also some positive impacts</a:t>
            </a:r>
          </a:p>
          <a:p>
            <a:endParaRPr lang="en-US"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5</a:t>
            </a:fld>
            <a:endParaRPr lang="en-US" dirty="0"/>
          </a:p>
        </p:txBody>
      </p:sp>
    </p:spTree>
    <p:extLst>
      <p:ext uri="{BB962C8B-B14F-4D97-AF65-F5344CB8AC3E}">
        <p14:creationId xmlns="" xmlns:p14="http://schemas.microsoft.com/office/powerpoint/2010/main" val="8656118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b="1" kern="1200" dirty="0" smtClean="0">
                <a:solidFill>
                  <a:schemeClr val="tx1"/>
                </a:solidFill>
                <a:effectLst/>
                <a:latin typeface="+mn-lt"/>
                <a:ea typeface="+mn-ea"/>
                <a:cs typeface="+mn-cs"/>
              </a:rPr>
              <a:t>*Explain that you are going to do an exercise to show some of the impacts that GBV</a:t>
            </a:r>
            <a:r>
              <a:rPr lang="en-US" sz="1200" b="1" kern="1200" baseline="0" dirty="0" smtClean="0">
                <a:solidFill>
                  <a:schemeClr val="tx1"/>
                </a:solidFill>
                <a:effectLst/>
                <a:latin typeface="+mn-lt"/>
                <a:ea typeface="+mn-ea"/>
                <a:cs typeface="+mn-cs"/>
              </a:rPr>
              <a:t> can have on survivor’s connections and support systems. </a:t>
            </a:r>
            <a:r>
              <a:rPr lang="en-US" sz="1200" b="1" kern="1200" dirty="0" smtClean="0">
                <a:solidFill>
                  <a:schemeClr val="tx1"/>
                </a:solidFill>
                <a:effectLst/>
                <a:latin typeface="+mn-lt"/>
                <a:ea typeface="+mn-ea"/>
                <a:cs typeface="+mn-cs"/>
              </a:rPr>
              <a:t>Choose an individual to be Marie. Give her a label “Marie”.</a:t>
            </a:r>
            <a:endParaRPr lang="en-GB" sz="1050" b="1" kern="1200" dirty="0" smtClean="0">
              <a:solidFill>
                <a:schemeClr val="tx1"/>
              </a:solidFill>
              <a:effectLst/>
              <a:latin typeface="+mn-lt"/>
              <a:ea typeface="+mn-ea"/>
              <a:cs typeface="+mn-cs"/>
            </a:endParaRPr>
          </a:p>
          <a:p>
            <a:pPr lvl="0"/>
            <a:r>
              <a:rPr lang="en-US" sz="1200" b="1" kern="1200" dirty="0" smtClean="0">
                <a:solidFill>
                  <a:schemeClr val="tx1"/>
                </a:solidFill>
                <a:effectLst/>
                <a:latin typeface="+mn-lt"/>
                <a:ea typeface="+mn-ea"/>
                <a:cs typeface="+mn-cs"/>
              </a:rPr>
              <a:t>Ask 4 participants to make a circle around her and hold hands. They get labels under “Family”.</a:t>
            </a:r>
            <a:endParaRPr lang="en-GB" sz="1050" b="1" kern="1200" dirty="0" smtClean="0">
              <a:solidFill>
                <a:schemeClr val="tx1"/>
              </a:solidFill>
              <a:effectLst/>
              <a:latin typeface="+mn-lt"/>
              <a:ea typeface="+mn-ea"/>
              <a:cs typeface="+mn-cs"/>
            </a:endParaRPr>
          </a:p>
          <a:p>
            <a:pPr lvl="0"/>
            <a:r>
              <a:rPr lang="en-US" sz="1200" b="1" kern="1200" dirty="0" smtClean="0">
                <a:solidFill>
                  <a:schemeClr val="tx1"/>
                </a:solidFill>
                <a:effectLst/>
                <a:latin typeface="+mn-lt"/>
                <a:ea typeface="+mn-ea"/>
                <a:cs typeface="+mn-cs"/>
              </a:rPr>
              <a:t>Ask 8 participants to make a circle around the “Family” and hold hands. They get labels under “support groups/peers”.</a:t>
            </a:r>
            <a:endParaRPr lang="en-GB" sz="1050" b="1" kern="1200" dirty="0" smtClean="0">
              <a:solidFill>
                <a:schemeClr val="tx1"/>
              </a:solidFill>
              <a:effectLst/>
              <a:latin typeface="+mn-lt"/>
              <a:ea typeface="+mn-ea"/>
              <a:cs typeface="+mn-cs"/>
            </a:endParaRPr>
          </a:p>
          <a:p>
            <a:pPr lvl="0"/>
            <a:r>
              <a:rPr lang="en-US" sz="1200" b="1" kern="1200" dirty="0" smtClean="0">
                <a:solidFill>
                  <a:schemeClr val="tx1"/>
                </a:solidFill>
                <a:effectLst/>
                <a:latin typeface="+mn-lt"/>
                <a:ea typeface="+mn-ea"/>
                <a:cs typeface="+mn-cs"/>
              </a:rPr>
              <a:t>Ask the rest of the participants to make a circle around the “support groups/peers” and hold hands. They get labels under “broader community”.* </a:t>
            </a:r>
            <a:endParaRPr lang="en-GB" sz="1050" b="1"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endParaRPr lang="en-GB" sz="1050" kern="1200" dirty="0" smtClean="0">
              <a:solidFill>
                <a:schemeClr val="tx1"/>
              </a:solidFill>
              <a:effectLst/>
              <a:latin typeface="+mn-lt"/>
              <a:ea typeface="+mn-ea"/>
              <a:cs typeface="+mn-cs"/>
            </a:endParaRPr>
          </a:p>
          <a:p>
            <a:r>
              <a:rPr lang="en-US" sz="1200" i="1" kern="1200" dirty="0" smtClean="0">
                <a:solidFill>
                  <a:schemeClr val="tx1"/>
                </a:solidFill>
                <a:effectLst/>
                <a:latin typeface="+mn-lt"/>
                <a:ea typeface="+mn-ea"/>
                <a:cs typeface="+mn-cs"/>
              </a:rPr>
              <a:t>Part 1: Healthy Society</a:t>
            </a:r>
            <a:endParaRPr lang="en-GB" sz="105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Please place your hand</a:t>
            </a:r>
            <a:r>
              <a:rPr lang="en-US" sz="1200" kern="1200" baseline="0" dirty="0" smtClean="0">
                <a:solidFill>
                  <a:schemeClr val="tx1"/>
                </a:solidFill>
                <a:effectLst/>
                <a:latin typeface="+mn-lt"/>
                <a:ea typeface="+mn-ea"/>
                <a:cs typeface="+mn-cs"/>
              </a:rPr>
              <a:t> on the shoulder of someone in front of you. I</a:t>
            </a:r>
            <a:r>
              <a:rPr lang="en-US" sz="1200" kern="1200" dirty="0" smtClean="0">
                <a:solidFill>
                  <a:schemeClr val="tx1"/>
                </a:solidFill>
                <a:effectLst/>
                <a:latin typeface="+mn-lt"/>
                <a:ea typeface="+mn-ea"/>
                <a:cs typeface="+mn-cs"/>
              </a:rPr>
              <a:t>n a healthy society, each ring of people (individual, the family, peers/support groups, and the broader community) helps each other. This is both the direct and indirect support that an individual receives</a:t>
            </a:r>
            <a:r>
              <a:rPr lang="en-US" sz="1200" kern="1200" baseline="0" dirty="0" smtClean="0">
                <a:solidFill>
                  <a:schemeClr val="tx1"/>
                </a:solidFill>
                <a:effectLst/>
                <a:latin typeface="+mn-lt"/>
                <a:ea typeface="+mn-ea"/>
                <a:cs typeface="+mn-cs"/>
              </a:rPr>
              <a:t> and that helps him/her trust, </a:t>
            </a:r>
            <a:r>
              <a:rPr lang="en-US" sz="1200" kern="1200" dirty="0" smtClean="0">
                <a:solidFill>
                  <a:schemeClr val="tx1"/>
                </a:solidFill>
                <a:effectLst/>
                <a:latin typeface="+mn-lt"/>
                <a:ea typeface="+mn-ea"/>
                <a:cs typeface="+mn-cs"/>
              </a:rPr>
              <a:t>feel confident to make decisions for him/herself, and feel accepted.  </a:t>
            </a:r>
            <a:endParaRPr lang="en-GB" sz="105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endParaRPr lang="en-GB" sz="1050" kern="1200" dirty="0" smtClean="0">
              <a:solidFill>
                <a:schemeClr val="tx1"/>
              </a:solidFill>
              <a:effectLst/>
              <a:latin typeface="+mn-lt"/>
              <a:ea typeface="+mn-ea"/>
              <a:cs typeface="+mn-cs"/>
            </a:endParaRPr>
          </a:p>
          <a:p>
            <a:r>
              <a:rPr lang="en-US" sz="1200" i="1" kern="1200" dirty="0" smtClean="0">
                <a:solidFill>
                  <a:schemeClr val="tx1"/>
                </a:solidFill>
                <a:effectLst/>
                <a:latin typeface="+mn-lt"/>
                <a:ea typeface="+mn-ea"/>
                <a:cs typeface="+mn-cs"/>
              </a:rPr>
              <a:t>Part 2: What happens when GBV </a:t>
            </a:r>
            <a:r>
              <a:rPr lang="en-AU" sz="1200" i="1" kern="1200" dirty="0" smtClean="0">
                <a:solidFill>
                  <a:schemeClr val="tx1"/>
                </a:solidFill>
                <a:effectLst/>
                <a:latin typeface="+mn-lt"/>
                <a:ea typeface="+mn-ea"/>
                <a:cs typeface="+mn-cs"/>
              </a:rPr>
              <a:t>occurs</a:t>
            </a:r>
            <a:endParaRPr lang="en-GB" sz="1050" kern="1200" dirty="0" smtClean="0">
              <a:solidFill>
                <a:schemeClr val="tx1"/>
              </a:solidFill>
              <a:effectLst/>
              <a:latin typeface="+mn-lt"/>
              <a:ea typeface="+mn-ea"/>
              <a:cs typeface="+mn-cs"/>
            </a:endParaRPr>
          </a:p>
          <a:p>
            <a:pPr lvl="0"/>
            <a:endParaRPr lang="en-AU" sz="1200" kern="1200" dirty="0" smtClean="0">
              <a:solidFill>
                <a:schemeClr val="tx1"/>
              </a:solidFill>
              <a:effectLst/>
              <a:latin typeface="+mn-lt"/>
              <a:ea typeface="+mn-ea"/>
              <a:cs typeface="+mn-cs"/>
            </a:endParaRPr>
          </a:p>
          <a:p>
            <a:pPr lvl="0"/>
            <a:r>
              <a:rPr lang="en-AU" sz="1200" kern="1200" dirty="0" smtClean="0">
                <a:solidFill>
                  <a:schemeClr val="tx1"/>
                </a:solidFill>
                <a:effectLst/>
                <a:latin typeface="+mn-lt"/>
                <a:ea typeface="+mn-ea"/>
                <a:cs typeface="+mn-cs"/>
              </a:rPr>
              <a:t>I am now going to tap some of you on the shoulder. When you feel the touch,</a:t>
            </a:r>
            <a:r>
              <a:rPr lang="en-AU" sz="1200" kern="1200" baseline="0" dirty="0" smtClean="0">
                <a:solidFill>
                  <a:schemeClr val="tx1"/>
                </a:solidFill>
                <a:effectLst/>
                <a:latin typeface="+mn-lt"/>
                <a:ea typeface="+mn-ea"/>
                <a:cs typeface="+mn-cs"/>
              </a:rPr>
              <a:t> you should make a remark to ’Marie’ that would be typical of your character in your community (remember that these are usually negative) and leave the circle. </a:t>
            </a:r>
            <a:r>
              <a:rPr lang="en-AU" sz="1200" b="1" kern="1200" baseline="0" dirty="0" smtClean="0">
                <a:solidFill>
                  <a:schemeClr val="tx1"/>
                </a:solidFill>
                <a:effectLst/>
                <a:latin typeface="+mn-lt"/>
                <a:ea typeface="+mn-ea"/>
                <a:cs typeface="+mn-cs"/>
              </a:rPr>
              <a:t>*Touch 10 participants on the shoulder - not including Marie </a:t>
            </a:r>
            <a:r>
              <a:rPr lang="mr-IN" sz="1200" b="1" kern="1200" baseline="0" dirty="0" smtClean="0">
                <a:solidFill>
                  <a:schemeClr val="tx1"/>
                </a:solidFill>
                <a:effectLst/>
                <a:latin typeface="+mn-lt"/>
                <a:ea typeface="+mn-ea"/>
                <a:cs typeface="+mn-cs"/>
              </a:rPr>
              <a:t>–</a:t>
            </a:r>
            <a:r>
              <a:rPr lang="en-AU" sz="1200" b="1" kern="1200" baseline="0" dirty="0" smtClean="0">
                <a:solidFill>
                  <a:schemeClr val="tx1"/>
                </a:solidFill>
                <a:effectLst/>
                <a:latin typeface="+mn-lt"/>
                <a:ea typeface="+mn-ea"/>
                <a:cs typeface="+mn-cs"/>
              </a:rPr>
              <a:t> making sure they are from each ring of people. </a:t>
            </a:r>
            <a:r>
              <a:rPr lang="en-US" sz="1200" b="1" kern="1200" dirty="0" smtClean="0">
                <a:solidFill>
                  <a:schemeClr val="tx1"/>
                </a:solidFill>
                <a:effectLst/>
                <a:latin typeface="+mn-lt"/>
                <a:ea typeface="+mn-ea"/>
                <a:cs typeface="+mn-cs"/>
              </a:rPr>
              <a:t>Those who are left, please place</a:t>
            </a:r>
            <a:r>
              <a:rPr lang="en-US" sz="1200" b="1" kern="1200" baseline="0" dirty="0" smtClean="0">
                <a:solidFill>
                  <a:schemeClr val="tx1"/>
                </a:solidFill>
                <a:effectLst/>
                <a:latin typeface="+mn-lt"/>
                <a:ea typeface="+mn-ea"/>
                <a:cs typeface="+mn-cs"/>
              </a:rPr>
              <a:t> a hand on the shoulder of </a:t>
            </a:r>
            <a:r>
              <a:rPr lang="en-US" sz="1200" b="1" kern="1200" dirty="0" smtClean="0">
                <a:solidFill>
                  <a:schemeClr val="tx1"/>
                </a:solidFill>
                <a:effectLst/>
                <a:latin typeface="+mn-lt"/>
                <a:ea typeface="+mn-ea"/>
                <a:cs typeface="+mn-cs"/>
              </a:rPr>
              <a:t>someone in front of you</a:t>
            </a:r>
            <a:r>
              <a:rPr lang="en-US" sz="1200" b="1" kern="1200" baseline="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without moving.*</a:t>
            </a:r>
          </a:p>
          <a:p>
            <a:endParaRPr lang="en-GB" sz="105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Discuss:</a:t>
            </a:r>
            <a:endParaRPr lang="en-GB" sz="1050" kern="1200" dirty="0" smtClean="0">
              <a:solidFill>
                <a:schemeClr val="tx1"/>
              </a:solidFill>
              <a:effectLst/>
              <a:latin typeface="+mn-lt"/>
              <a:ea typeface="+mn-ea"/>
              <a:cs typeface="+mn-cs"/>
            </a:endParaRPr>
          </a:p>
          <a:p>
            <a:pPr lvl="1"/>
            <a:r>
              <a:rPr lang="en-US" sz="1200" kern="1200" dirty="0" smtClean="0">
                <a:solidFill>
                  <a:schemeClr val="tx1"/>
                </a:solidFill>
                <a:effectLst/>
                <a:latin typeface="+mn-lt"/>
                <a:ea typeface="+mn-ea"/>
                <a:cs typeface="+mn-cs"/>
              </a:rPr>
              <a:t>What is the difference from before? </a:t>
            </a:r>
            <a:endParaRPr lang="en-GB" sz="1050" kern="1200" dirty="0" smtClean="0">
              <a:solidFill>
                <a:schemeClr val="tx1"/>
              </a:solidFill>
              <a:effectLst/>
              <a:latin typeface="+mn-lt"/>
              <a:ea typeface="+mn-ea"/>
              <a:cs typeface="+mn-cs"/>
            </a:endParaRPr>
          </a:p>
          <a:p>
            <a:pPr lvl="1"/>
            <a:r>
              <a:rPr lang="en-US" sz="1200" kern="1200" dirty="0" smtClean="0">
                <a:solidFill>
                  <a:schemeClr val="tx1"/>
                </a:solidFill>
                <a:effectLst/>
                <a:latin typeface="+mn-lt"/>
                <a:ea typeface="+mn-ea"/>
                <a:cs typeface="+mn-cs"/>
              </a:rPr>
              <a:t>How many of you are able to connect to the survivor either directly or indirectly through touching each other’s shoulders? </a:t>
            </a:r>
            <a:endParaRPr lang="en-GB" sz="1050" kern="1200" dirty="0" smtClean="0">
              <a:solidFill>
                <a:schemeClr val="tx1"/>
              </a:solidFill>
              <a:effectLst/>
              <a:latin typeface="+mn-lt"/>
              <a:ea typeface="+mn-ea"/>
              <a:cs typeface="+mn-cs"/>
            </a:endParaRPr>
          </a:p>
          <a:p>
            <a:pPr lvl="1"/>
            <a:r>
              <a:rPr lang="en-US" sz="1200" kern="1200" dirty="0" smtClean="0">
                <a:solidFill>
                  <a:schemeClr val="tx1"/>
                </a:solidFill>
                <a:effectLst/>
                <a:latin typeface="+mn-lt"/>
                <a:ea typeface="+mn-ea"/>
                <a:cs typeface="+mn-cs"/>
              </a:rPr>
              <a:t>Does the survivor have the same support as before? </a:t>
            </a:r>
            <a:endParaRPr lang="en-GB" sz="1050" kern="1200" dirty="0" smtClean="0">
              <a:solidFill>
                <a:schemeClr val="tx1"/>
              </a:solidFill>
              <a:effectLst/>
              <a:latin typeface="+mn-lt"/>
              <a:ea typeface="+mn-ea"/>
              <a:cs typeface="+mn-cs"/>
            </a:endParaRPr>
          </a:p>
          <a:p>
            <a:pPr lvl="1"/>
            <a:r>
              <a:rPr lang="en-US" sz="1200" kern="1200" dirty="0" smtClean="0">
                <a:solidFill>
                  <a:schemeClr val="tx1"/>
                </a:solidFill>
                <a:effectLst/>
                <a:latin typeface="+mn-lt"/>
                <a:ea typeface="+mn-ea"/>
                <a:cs typeface="+mn-cs"/>
              </a:rPr>
              <a:t>Are there people to whom the survivor no longer has a link?</a:t>
            </a:r>
            <a:endParaRPr lang="en-GB" sz="105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Note that because of the stigma around GBV, in a normal situation she has less people to reach out to who will help her rebuild her trust, feel accepted again and know how to make the right choices for herself.  </a:t>
            </a:r>
            <a:endParaRPr lang="en-GB" sz="105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endParaRPr lang="en-GB" sz="105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GBV</a:t>
            </a:r>
            <a:r>
              <a:rPr lang="en-US" sz="1200" kern="1200" baseline="0" dirty="0" smtClean="0">
                <a:solidFill>
                  <a:schemeClr val="tx1"/>
                </a:solidFill>
                <a:effectLst/>
                <a:latin typeface="+mn-lt"/>
                <a:ea typeface="+mn-ea"/>
                <a:cs typeface="+mn-cs"/>
              </a:rPr>
              <a:t> not only has direct impacts on the survivor and her family, community, society </a:t>
            </a:r>
            <a:r>
              <a:rPr lang="mr-IN" sz="1200" kern="1200" baseline="0" dirty="0" smtClean="0">
                <a:solidFill>
                  <a:schemeClr val="tx1"/>
                </a:solidFill>
                <a:effectLst/>
                <a:latin typeface="+mn-lt"/>
                <a:ea typeface="+mn-ea"/>
                <a:cs typeface="+mn-cs"/>
              </a:rPr>
              <a:t>–</a:t>
            </a:r>
            <a:r>
              <a:rPr lang="en-US" sz="1200" kern="1200" baseline="0" dirty="0" smtClean="0">
                <a:solidFill>
                  <a:schemeClr val="tx1"/>
                </a:solidFill>
                <a:effectLst/>
                <a:latin typeface="+mn-lt"/>
                <a:ea typeface="+mn-ea"/>
                <a:cs typeface="+mn-cs"/>
              </a:rPr>
              <a:t> it also disrupts the exact support network she needs to be able to recover and heal from the violence itself. </a:t>
            </a:r>
            <a:endParaRPr lang="en-GB" sz="105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6</a:t>
            </a:fld>
            <a:endParaRPr lang="en-US" dirty="0"/>
          </a:p>
        </p:txBody>
      </p:sp>
    </p:spTree>
    <p:extLst>
      <p:ext uri="{BB962C8B-B14F-4D97-AF65-F5344CB8AC3E}">
        <p14:creationId xmlns="" xmlns:p14="http://schemas.microsoft.com/office/powerpoint/2010/main" val="22532184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lide Image Placeholder 1"/>
          <p:cNvSpPr>
            <a:spLocks noGrp="1" noRot="1" noChangeAspect="1" noTextEdit="1"/>
          </p:cNvSpPr>
          <p:nvPr>
            <p:ph type="sldImg"/>
          </p:nvPr>
        </p:nvSpPr>
        <p:spPr bwMode="auto">
          <a:noFill/>
          <a:ln>
            <a:solidFill>
              <a:srgbClr val="000000"/>
            </a:solidFill>
            <a:miter lim="800000"/>
            <a:headEnd/>
            <a:tailEnd/>
          </a:ln>
        </p:spPr>
      </p:sp>
      <p:sp>
        <p:nvSpPr>
          <p:cNvPr id="409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b="1" dirty="0" smtClean="0"/>
              <a:t>**Review key messages</a:t>
            </a:r>
            <a:r>
              <a:rPr lang="en-US" b="1" baseline="0" dirty="0" smtClean="0"/>
              <a:t> from </a:t>
            </a:r>
            <a:r>
              <a:rPr lang="en-US" b="1" baseline="0" smtClean="0"/>
              <a:t>the sessions.**</a:t>
            </a:r>
            <a:endParaRPr lang="en-US" b="1" dirty="0" smtClean="0"/>
          </a:p>
          <a:p>
            <a:pPr eaLnBrk="1" hangingPunct="1">
              <a:spcBef>
                <a:spcPct val="0"/>
              </a:spcBef>
            </a:pPr>
            <a:endParaRPr lang="en-US" dirty="0" smtClean="0"/>
          </a:p>
          <a:p>
            <a:pPr eaLnBrk="1" hangingPunct="1">
              <a:spcBef>
                <a:spcPct val="0"/>
              </a:spcBef>
            </a:pPr>
            <a:r>
              <a:rPr lang="en-US" dirty="0" smtClean="0"/>
              <a:t>Thank </a:t>
            </a:r>
            <a:r>
              <a:rPr lang="en-US" dirty="0" smtClean="0"/>
              <a:t>you all for your time, attention, and participation. Before we end, I</a:t>
            </a:r>
            <a:r>
              <a:rPr lang="en-US" altLang="en-US" dirty="0" smtClean="0"/>
              <a:t>’</a:t>
            </a:r>
            <a:r>
              <a:rPr lang="en-US" dirty="0" smtClean="0"/>
              <a:t>d like to open up the floor for any questions, concerns or reflections you may have.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1" baseline="0" dirty="0" smtClean="0"/>
              <a:t>*Prompting questions, if needed: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 How did you find this session? </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baseline="0" dirty="0" smtClean="0"/>
              <a:t>What was easy? What was difficult? </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baseline="0" dirty="0" smtClean="0"/>
              <a:t>What do you want to keep thinking about later?</a:t>
            </a:r>
            <a:endParaRPr lang="en-US" dirty="0" smtClean="0"/>
          </a:p>
          <a:p>
            <a:pPr eaLnBrk="1" hangingPunct="1">
              <a:spcBef>
                <a:spcPct val="0"/>
              </a:spcBef>
            </a:pPr>
            <a:endParaRPr lang="en-US" dirty="0" smtClean="0"/>
          </a:p>
        </p:txBody>
      </p:sp>
      <p:sp>
        <p:nvSpPr>
          <p:cNvPr id="40963" name="Slide Number Placeholder 3"/>
          <p:cNvSpPr>
            <a:spLocks noGrp="1"/>
          </p:cNvSpPr>
          <p:nvPr>
            <p:ph type="sldNum" sz="quarter" idx="5"/>
          </p:nvPr>
        </p:nvSpPr>
        <p:spPr bwMode="auto">
          <a:noFill/>
          <a:ln>
            <a:miter lim="800000"/>
            <a:headEnd/>
            <a:tailEnd/>
          </a:ln>
        </p:spPr>
        <p:txBody>
          <a:bodyPr/>
          <a:lstStyle/>
          <a:p>
            <a:fld id="{F5BBBE68-1554-4133-8085-62E7B0295D06}" type="slidenum">
              <a:rPr lang="en-US"/>
              <a:pPr/>
              <a:t>7</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4.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6.png"/></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Master" Target="../slideMasters/slideMaster2.xml"/><Relationship Id="rId4" Type="http://schemas.openxmlformats.org/officeDocument/2006/relationships/image" Target="../media/image8.pn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0.png"/></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2.png"/></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4.png"/></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6.png"/></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Master" Target="../slideMasters/slideMaster2.xml"/><Relationship Id="rId4" Type="http://schemas.openxmlformats.org/officeDocument/2006/relationships/image" Target="../media/image8.png"/></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2.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2800" dirty="0" smtClean="0">
                <a:solidFill>
                  <a:prstClr val="white"/>
                </a:solidFill>
              </a:rPr>
              <a:t>Module 1</a:t>
            </a:r>
            <a:endParaRPr lang="en-US" sz="2800" dirty="0">
              <a:solidFill>
                <a:prstClr val="white"/>
              </a:solidFill>
            </a:endParaRP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871538"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
        <p:nvSpPr>
          <p:cNvPr id="6" name="Title 1"/>
          <p:cNvSpPr txBox="1">
            <a:spLocks/>
          </p:cNvSpPr>
          <p:nvPr userDrawn="1"/>
        </p:nvSpPr>
        <p:spPr>
          <a:xfrm>
            <a:off x="809625" y="1439863"/>
            <a:ext cx="10591800" cy="1427162"/>
          </a:xfrm>
          <a:prstGeom prst="rect">
            <a:avLst/>
          </a:prstGeom>
        </p:spPr>
        <p:txBody>
          <a:bodyPr/>
          <a:lstStyle>
            <a:lvl1pPr algn="l" defTabSz="914400" rtl="0" eaLnBrk="1" latinLnBrk="0" hangingPunct="1">
              <a:lnSpc>
                <a:spcPct val="100000"/>
              </a:lnSpc>
              <a:spcBef>
                <a:spcPct val="0"/>
              </a:spcBef>
              <a:buNone/>
              <a:defRPr sz="6000" kern="1200" cap="all" spc="300" baseline="0">
                <a:solidFill>
                  <a:schemeClr val="bg1"/>
                </a:solidFill>
                <a:latin typeface="+mj-lt"/>
                <a:ea typeface="+mj-ea"/>
                <a:cs typeface="+mj-cs"/>
              </a:defRPr>
            </a:lvl1pPr>
          </a:lstStyle>
          <a:p>
            <a:pPr>
              <a:defRPr/>
            </a:pPr>
            <a:r>
              <a:rPr lang="en-US" sz="3800" dirty="0" smtClean="0">
                <a:solidFill>
                  <a:prstClr val="black"/>
                </a:solidFill>
              </a:rPr>
              <a:t>INTERAGENCY GENDER-BASED VIOLENCE CASE MANAGEMENT TRAINING</a:t>
            </a:r>
            <a:endParaRPr lang="en-US" sz="3800" dirty="0">
              <a:solidFill>
                <a:prstClr val="black"/>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smtClean="0"/>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2800" dirty="0" smtClean="0">
                <a:solidFill>
                  <a:prstClr val="white"/>
                </a:solidFill>
              </a:rPr>
              <a:t>Module 1</a:t>
            </a:r>
            <a:endParaRPr lang="en-US" sz="2800" dirty="0">
              <a:solidFill>
                <a:prstClr val="white"/>
              </a:solidFill>
            </a:endParaRP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3200" spc="0" dirty="0" smtClean="0">
                <a:solidFill>
                  <a:prstClr val="white"/>
                </a:solidFill>
                <a:latin typeface="Franklin Gothic Book"/>
              </a:rPr>
              <a:t>Click to Edit Sub Title</a:t>
            </a:r>
            <a:endParaRPr lang="en-US" sz="3200" spc="0" dirty="0">
              <a:solidFill>
                <a:prstClr val="white"/>
              </a:solidFill>
              <a:latin typeface="Franklin Gothic Book"/>
            </a:endParaRP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smtClean="0"/>
              <a:t>Click to edit Master title style</a:t>
            </a:r>
            <a:endParaRPr 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2800" dirty="0" smtClean="0">
                <a:solidFill>
                  <a:prstClr val="white"/>
                </a:solidFill>
              </a:rPr>
              <a:t>Module 1</a:t>
            </a:r>
            <a:endParaRPr lang="en-US" sz="2800" dirty="0">
              <a:solidFill>
                <a:prstClr val="white"/>
              </a:solidFill>
            </a:endParaRP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871538"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
        <p:nvSpPr>
          <p:cNvPr id="6" name="Title 1"/>
          <p:cNvSpPr txBox="1">
            <a:spLocks/>
          </p:cNvSpPr>
          <p:nvPr userDrawn="1"/>
        </p:nvSpPr>
        <p:spPr>
          <a:xfrm>
            <a:off x="809625" y="1439863"/>
            <a:ext cx="10591800" cy="1427162"/>
          </a:xfrm>
          <a:prstGeom prst="rect">
            <a:avLst/>
          </a:prstGeom>
        </p:spPr>
        <p:txBody>
          <a:bodyPr/>
          <a:lstStyle>
            <a:lvl1pPr algn="l" defTabSz="914400" rtl="0" eaLnBrk="1" latinLnBrk="0" hangingPunct="1">
              <a:lnSpc>
                <a:spcPct val="100000"/>
              </a:lnSpc>
              <a:spcBef>
                <a:spcPct val="0"/>
              </a:spcBef>
              <a:buNone/>
              <a:defRPr sz="6000" kern="1200" cap="all" spc="300" baseline="0">
                <a:solidFill>
                  <a:schemeClr val="bg1"/>
                </a:solidFill>
                <a:latin typeface="+mj-lt"/>
                <a:ea typeface="+mj-ea"/>
                <a:cs typeface="+mj-cs"/>
              </a:defRPr>
            </a:lvl1pPr>
          </a:lstStyle>
          <a:p>
            <a:pPr>
              <a:defRPr/>
            </a:pPr>
            <a:r>
              <a:rPr lang="en-US" sz="3800" dirty="0" smtClean="0">
                <a:solidFill>
                  <a:prstClr val="black"/>
                </a:solidFill>
              </a:rPr>
              <a:t>INTERAGENCY GENDER-BASED VIOLENCE CASE MANAGEMENT TRAINING</a:t>
            </a:r>
            <a:endParaRPr lang="en-US" sz="3800" dirty="0">
              <a:solidFill>
                <a:prstClr val="black"/>
              </a:solidFill>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smtClean="0"/>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2800" dirty="0" smtClean="0">
                <a:solidFill>
                  <a:prstClr val="white"/>
                </a:solidFill>
              </a:rPr>
              <a:t>Module 1</a:t>
            </a:r>
            <a:endParaRPr lang="en-US" sz="2800" dirty="0">
              <a:solidFill>
                <a:prstClr val="white"/>
              </a:solidFill>
            </a:endParaRP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3200" spc="0" dirty="0" smtClean="0">
                <a:solidFill>
                  <a:prstClr val="white"/>
                </a:solidFill>
                <a:latin typeface="Franklin Gothic Book"/>
              </a:rPr>
              <a:t>Click to Edit Sub Title</a:t>
            </a:r>
            <a:endParaRPr lang="en-US" sz="3200" spc="0" dirty="0">
              <a:solidFill>
                <a:prstClr val="white"/>
              </a:solidFill>
              <a:latin typeface="Franklin Gothic Book"/>
            </a:endParaRP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smtClean="0"/>
              <a:t>Click to edit Master title style</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slideLayout" Target="../slideLayouts/slideLayout37.xml"/><Relationship Id="rId18" Type="http://schemas.openxmlformats.org/officeDocument/2006/relationships/slideLayout" Target="../slideLayouts/slideLayout42.xml"/><Relationship Id="rId3" Type="http://schemas.openxmlformats.org/officeDocument/2006/relationships/slideLayout" Target="../slideLayouts/slideLayout27.xml"/><Relationship Id="rId21" Type="http://schemas.openxmlformats.org/officeDocument/2006/relationships/slideLayout" Target="../slideLayouts/slideLayout45.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17" Type="http://schemas.openxmlformats.org/officeDocument/2006/relationships/slideLayout" Target="../slideLayouts/slideLayout41.xml"/><Relationship Id="rId25" Type="http://schemas.openxmlformats.org/officeDocument/2006/relationships/theme" Target="../theme/theme2.xml"/><Relationship Id="rId2" Type="http://schemas.openxmlformats.org/officeDocument/2006/relationships/slideLayout" Target="../slideLayouts/slideLayout26.xml"/><Relationship Id="rId16" Type="http://schemas.openxmlformats.org/officeDocument/2006/relationships/slideLayout" Target="../slideLayouts/slideLayout40.xml"/><Relationship Id="rId20" Type="http://schemas.openxmlformats.org/officeDocument/2006/relationships/slideLayout" Target="../slideLayouts/slideLayout44.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24" Type="http://schemas.openxmlformats.org/officeDocument/2006/relationships/slideLayout" Target="../slideLayouts/slideLayout48.xml"/><Relationship Id="rId5" Type="http://schemas.openxmlformats.org/officeDocument/2006/relationships/slideLayout" Target="../slideLayouts/slideLayout29.xml"/><Relationship Id="rId15" Type="http://schemas.openxmlformats.org/officeDocument/2006/relationships/slideLayout" Target="../slideLayouts/slideLayout39.xml"/><Relationship Id="rId23" Type="http://schemas.openxmlformats.org/officeDocument/2006/relationships/slideLayout" Target="../slideLayouts/slideLayout47.xml"/><Relationship Id="rId10" Type="http://schemas.openxmlformats.org/officeDocument/2006/relationships/slideLayout" Target="../slideLayouts/slideLayout34.xml"/><Relationship Id="rId19" Type="http://schemas.openxmlformats.org/officeDocument/2006/relationships/slideLayout" Target="../slideLayouts/slideLayout43.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slideLayout" Target="../slideLayouts/slideLayout38.xml"/><Relationship Id="rId22" Type="http://schemas.openxmlformats.org/officeDocument/2006/relationships/slideLayout" Target="../slideLayouts/slideLayout4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a:solidFill>
                  <a:srgbClr val="0D0D0D"/>
                </a:solidFill>
                <a:latin typeface="Franklin Gothic Medium" pitchFamily="34" charset="0"/>
              </a:defRPr>
            </a:lvl1pPr>
          </a:lstStyle>
          <a:p>
            <a:pPr fontAlgn="base">
              <a:spcBef>
                <a:spcPct val="0"/>
              </a:spcBef>
              <a:spcAft>
                <a:spcPct val="0"/>
              </a:spcAft>
            </a:pPr>
            <a:fld id="{F6B96CD4-C2EC-4877-BF53-C5A3F47B989F}" type="datetimeFigureOut">
              <a:rPr lang="en-US" smtClean="0">
                <a:ea typeface="MS PGothic" pitchFamily="34" charset="-128"/>
              </a:rPr>
              <a:pPr fontAlgn="base">
                <a:spcBef>
                  <a:spcPct val="0"/>
                </a:spcBef>
                <a:spcAft>
                  <a:spcPct val="0"/>
                </a:spcAft>
              </a:pPr>
              <a:t>04/24/2017</a:t>
            </a:fld>
            <a:endParaRPr lang="en-US" smtClean="0">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a:solidFill>
                  <a:srgbClr val="0D0D0D"/>
                </a:solidFill>
                <a:latin typeface="Franklin Gothic Medium" pitchFamily="34" charset="0"/>
              </a:defRPr>
            </a:lvl1pPr>
          </a:lstStyle>
          <a:p>
            <a:pPr fontAlgn="base">
              <a:spcBef>
                <a:spcPct val="0"/>
              </a:spcBef>
              <a:spcAft>
                <a:spcPct val="0"/>
              </a:spcAft>
            </a:pPr>
            <a:fld id="{C926D98C-9BCC-4D7D-BF00-5F2383A1F562}" type="slidenum">
              <a:rPr lang="en-US" smtClean="0">
                <a:ea typeface="MS PGothic" pitchFamily="34" charset="-128"/>
              </a:rPr>
              <a:pPr fontAlgn="base">
                <a:spcBef>
                  <a:spcPct val="0"/>
                </a:spcBef>
                <a:spcAft>
                  <a:spcPct val="0"/>
                </a:spcAft>
              </a:pPr>
              <a:t>‹#›</a:t>
            </a:fld>
            <a:endParaRPr lang="en-US" smtClean="0">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 id="2147483768" r:id="rId12"/>
    <p:sldLayoutId id="2147483769" r:id="rId13"/>
    <p:sldLayoutId id="2147483770" r:id="rId14"/>
    <p:sldLayoutId id="2147483771" r:id="rId15"/>
    <p:sldLayoutId id="2147483772" r:id="rId16"/>
    <p:sldLayoutId id="2147483773" r:id="rId17"/>
    <p:sldLayoutId id="2147483774" r:id="rId18"/>
    <p:sldLayoutId id="2147483775" r:id="rId19"/>
    <p:sldLayoutId id="2147483776" r:id="rId20"/>
    <p:sldLayoutId id="2147483777" r:id="rId21"/>
    <p:sldLayoutId id="2147483778" r:id="rId22"/>
    <p:sldLayoutId id="2147483779" r:id="rId23"/>
    <p:sldLayoutId id="2147483780"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1AE36AED-1638-4C0E-844C-BD3AA8E856F7}" type="datetimeFigureOut">
              <a:rPr lang="en-US">
                <a:ea typeface="MS PGothic" pitchFamily="34" charset="-128"/>
              </a:rPr>
              <a:pPr fontAlgn="base">
                <a:spcBef>
                  <a:spcPct val="0"/>
                </a:spcBef>
                <a:spcAft>
                  <a:spcPct val="0"/>
                </a:spcAft>
                <a:defRPr/>
              </a:pPr>
              <a:t>04/24/2017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0B4CA2F9-AA35-49BC-BE94-8E87E82AB515}" type="slidenum">
              <a:rPr lang="en-US">
                <a:ea typeface="MS PGothic" pitchFamily="34" charset="-128"/>
              </a:rPr>
              <a:pPr fontAlgn="base">
                <a:spcBef>
                  <a:spcPct val="0"/>
                </a:spcBef>
                <a:spcAft>
                  <a:spcPct val="0"/>
                </a:spcAft>
                <a:defRPr/>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782" r:id="rId1"/>
    <p:sldLayoutId id="2147483783" r:id="rId2"/>
    <p:sldLayoutId id="2147483784" r:id="rId3"/>
    <p:sldLayoutId id="2147483785" r:id="rId4"/>
    <p:sldLayoutId id="2147483786" r:id="rId5"/>
    <p:sldLayoutId id="2147483787" r:id="rId6"/>
    <p:sldLayoutId id="2147483788" r:id="rId7"/>
    <p:sldLayoutId id="2147483789" r:id="rId8"/>
    <p:sldLayoutId id="2147483790" r:id="rId9"/>
    <p:sldLayoutId id="2147483791" r:id="rId10"/>
    <p:sldLayoutId id="2147483792" r:id="rId11"/>
    <p:sldLayoutId id="2147483793" r:id="rId12"/>
    <p:sldLayoutId id="2147483794" r:id="rId13"/>
    <p:sldLayoutId id="2147483795" r:id="rId14"/>
    <p:sldLayoutId id="2147483796" r:id="rId15"/>
    <p:sldLayoutId id="2147483797" r:id="rId16"/>
    <p:sldLayoutId id="2147483798" r:id="rId17"/>
    <p:sldLayoutId id="2147483799" r:id="rId18"/>
    <p:sldLayoutId id="2147483800" r:id="rId19"/>
    <p:sldLayoutId id="2147483801" r:id="rId20"/>
    <p:sldLayoutId id="2147483802" r:id="rId21"/>
    <p:sldLayoutId id="2147483803" r:id="rId22"/>
    <p:sldLayoutId id="2147483804" r:id="rId23"/>
    <p:sldLayoutId id="2147483805"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4.xml"/><Relationship Id="rId1" Type="http://schemas.openxmlformats.org/officeDocument/2006/relationships/slideLayout" Target="../slideLayouts/slideLayout3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6.xml"/><Relationship Id="rId1" Type="http://schemas.openxmlformats.org/officeDocument/2006/relationships/slideLayout" Target="../slideLayouts/slideLayout12.xml"/><Relationship Id="rId4" Type="http://schemas.microsoft.com/office/2007/relationships/hdphoto" Target="../media/hdphoto1.wdp"/></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3.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73138" y="1962150"/>
            <a:ext cx="10245725" cy="2135188"/>
          </a:xfrm>
        </p:spPr>
        <p:txBody>
          <a:bodyPr/>
          <a:lstStyle/>
          <a:p>
            <a:pPr eaLnBrk="1" fontAlgn="auto" hangingPunct="1">
              <a:spcAft>
                <a:spcPts val="0"/>
              </a:spcAft>
              <a:defRPr/>
            </a:pPr>
            <a:r>
              <a:rPr lang="en-US" dirty="0" smtClean="0">
                <a:ea typeface="+mj-ea"/>
                <a:cs typeface="+mj-cs"/>
              </a:rPr>
              <a:t>Consequences of GBV</a:t>
            </a:r>
            <a:endParaRPr lang="en-US" dirty="0">
              <a:ea typeface="+mj-ea"/>
              <a:cs typeface="+mj-cs"/>
            </a:endParaRPr>
          </a:p>
        </p:txBody>
      </p:sp>
      <p:sp>
        <p:nvSpPr>
          <p:cNvPr id="5" name="Text Placeholder 4"/>
          <p:cNvSpPr>
            <a:spLocks noGrp="1"/>
          </p:cNvSpPr>
          <p:nvPr>
            <p:ph type="body" sz="quarter" idx="10"/>
          </p:nvPr>
        </p:nvSpPr>
        <p:spPr>
          <a:xfrm>
            <a:off x="973138" y="1270000"/>
            <a:ext cx="10329862" cy="720725"/>
          </a:xfrm>
        </p:spPr>
        <p:txBody>
          <a:bodyPr/>
          <a:lstStyle/>
          <a:p>
            <a:pPr>
              <a:buFont typeface="Tw Cen MT" charset="0"/>
              <a:buChar char=" "/>
              <a:defRPr/>
            </a:pPr>
            <a:r>
              <a:rPr lang="en-US" dirty="0" smtClean="0"/>
              <a:t>MODULE 3</a:t>
            </a:r>
            <a:endParaRPr lang="en-US" dirty="0"/>
          </a:p>
        </p:txBody>
      </p:sp>
      <p:sp>
        <p:nvSpPr>
          <p:cNvPr id="10" name="Text Placeholder 9"/>
          <p:cNvSpPr>
            <a:spLocks noGrp="1"/>
          </p:cNvSpPr>
          <p:nvPr>
            <p:ph type="body" sz="quarter" idx="11"/>
          </p:nvPr>
        </p:nvSpPr>
        <p:spPr>
          <a:xfrm>
            <a:off x="973138" y="4889500"/>
            <a:ext cx="10201275" cy="803275"/>
          </a:xfrm>
        </p:spPr>
        <p:txBody>
          <a:bodyPr/>
          <a:lstStyle/>
          <a:p>
            <a:pPr>
              <a:buFont typeface="Tw Cen MT" charset="0"/>
              <a:buChar char=" "/>
              <a:defRPr/>
            </a:pPr>
            <a:endParaRPr lang="en-US" dirty="0"/>
          </a:p>
        </p:txBody>
      </p:sp>
      <p:cxnSp>
        <p:nvCxnSpPr>
          <p:cNvPr id="7" name="Straight Connector 6"/>
          <p:cNvCxnSpPr/>
          <p:nvPr/>
        </p:nvCxnSpPr>
        <p:spPr>
          <a:xfrm>
            <a:off x="1085850" y="3773488"/>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Objectives </a:t>
            </a:r>
            <a:endParaRPr lang="en-US" dirty="0"/>
          </a:p>
        </p:txBody>
      </p:sp>
      <p:sp>
        <p:nvSpPr>
          <p:cNvPr id="5" name="Content Placeholder 4"/>
          <p:cNvSpPr>
            <a:spLocks noGrp="1"/>
          </p:cNvSpPr>
          <p:nvPr>
            <p:ph idx="1"/>
          </p:nvPr>
        </p:nvSpPr>
        <p:spPr/>
        <p:txBody>
          <a:bodyPr/>
          <a:lstStyle/>
          <a:p>
            <a:pPr marL="171450" lvl="0" indent="-171450">
              <a:buFont typeface="Arial" charset="0"/>
              <a:buChar char="•"/>
            </a:pPr>
            <a:r>
              <a:rPr lang="en-US" sz="2800" dirty="0" smtClean="0"/>
              <a:t>Understand the consequences of GBV for the survivor</a:t>
            </a:r>
          </a:p>
          <a:p>
            <a:pPr marL="171450" lvl="0" indent="-171450">
              <a:buFont typeface="Arial" charset="0"/>
              <a:buChar char="•"/>
            </a:pPr>
            <a:r>
              <a:rPr lang="en-US" sz="2800" dirty="0" smtClean="0"/>
              <a:t>Understand the consequences of GBV for the family &amp; community, and the perpetrator</a:t>
            </a:r>
          </a:p>
          <a:p>
            <a:endParaRPr lang="en-US" dirty="0"/>
          </a:p>
        </p:txBody>
      </p:sp>
    </p:spTree>
    <p:extLst>
      <p:ext uri="{BB962C8B-B14F-4D97-AF65-F5344CB8AC3E}">
        <p14:creationId xmlns="" xmlns:p14="http://schemas.microsoft.com/office/powerpoint/2010/main" val="55339121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1908" y="1587539"/>
            <a:ext cx="11435983" cy="1136341"/>
          </a:xfrm>
        </p:spPr>
        <p:txBody>
          <a:bodyPr>
            <a:normAutofit fontScale="90000"/>
          </a:bodyPr>
          <a:lstStyle/>
          <a:p>
            <a:r>
              <a:rPr lang="en-US" dirty="0" smtClean="0">
                <a:solidFill>
                  <a:schemeClr val="accent1">
                    <a:lumMod val="75000"/>
                  </a:schemeClr>
                </a:solidFill>
              </a:rPr>
              <a:t/>
            </a:r>
            <a:br>
              <a:rPr lang="en-US" dirty="0" smtClean="0">
                <a:solidFill>
                  <a:schemeClr val="accent1">
                    <a:lumMod val="75000"/>
                  </a:schemeClr>
                </a:solidFill>
              </a:rPr>
            </a:br>
            <a:r>
              <a:rPr lang="en-US" dirty="0" smtClean="0">
                <a:solidFill>
                  <a:schemeClr val="accent1">
                    <a:lumMod val="75000"/>
                  </a:schemeClr>
                </a:solidFill>
              </a:rPr>
              <a:t/>
            </a:r>
            <a:br>
              <a:rPr lang="en-US" dirty="0" smtClean="0">
                <a:solidFill>
                  <a:schemeClr val="accent1">
                    <a:lumMod val="75000"/>
                  </a:schemeClr>
                </a:solidFill>
              </a:rPr>
            </a:br>
            <a:r>
              <a:rPr lang="en-US" dirty="0" smtClean="0">
                <a:solidFill>
                  <a:schemeClr val="accent1">
                    <a:lumMod val="75000"/>
                  </a:schemeClr>
                </a:solidFill>
              </a:rPr>
              <a:t>The GBV Tree </a:t>
            </a:r>
            <a:endParaRPr lang="en-US" dirty="0">
              <a:solidFill>
                <a:schemeClr val="accent1">
                  <a:lumMod val="75000"/>
                </a:schemeClr>
              </a:solidFill>
            </a:endParaRPr>
          </a:p>
        </p:txBody>
      </p:sp>
      <p:pic>
        <p:nvPicPr>
          <p:cNvPr id="7" name="Picture 6"/>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7586194" y="1711567"/>
            <a:ext cx="4043099" cy="4625057"/>
          </a:xfrm>
          <a:prstGeom prst="rect">
            <a:avLst/>
          </a:prstGeom>
          <a:noFill/>
          <a:ln>
            <a:noFill/>
          </a:ln>
        </p:spPr>
      </p:pic>
      <p:sp>
        <p:nvSpPr>
          <p:cNvPr id="8" name="TextBox 7"/>
          <p:cNvSpPr txBox="1"/>
          <p:nvPr/>
        </p:nvSpPr>
        <p:spPr>
          <a:xfrm>
            <a:off x="603736" y="3303180"/>
            <a:ext cx="6336325" cy="1569660"/>
          </a:xfrm>
          <a:prstGeom prst="rect">
            <a:avLst/>
          </a:prstGeom>
          <a:noFill/>
        </p:spPr>
        <p:txBody>
          <a:bodyPr wrap="square" rtlCol="0">
            <a:spAutoFit/>
          </a:bodyPr>
          <a:lstStyle/>
          <a:p>
            <a:r>
              <a:rPr lang="en-US" sz="2400" dirty="0" smtClean="0"/>
              <a:t>Blue </a:t>
            </a:r>
            <a:r>
              <a:rPr lang="mr-IN" sz="2400" dirty="0" smtClean="0"/>
              <a:t>–</a:t>
            </a:r>
            <a:r>
              <a:rPr lang="en-US" sz="2400" dirty="0" smtClean="0"/>
              <a:t> Physical</a:t>
            </a:r>
          </a:p>
          <a:p>
            <a:r>
              <a:rPr lang="en-US" sz="2400" dirty="0" smtClean="0"/>
              <a:t>Pink </a:t>
            </a:r>
            <a:r>
              <a:rPr lang="mr-IN" sz="2400" dirty="0" smtClean="0"/>
              <a:t>–</a:t>
            </a:r>
            <a:r>
              <a:rPr lang="en-US" sz="2400" dirty="0" smtClean="0"/>
              <a:t> Emotional/psychological/mental health</a:t>
            </a:r>
          </a:p>
          <a:p>
            <a:r>
              <a:rPr lang="en-US" sz="2400" dirty="0" smtClean="0"/>
              <a:t>Yellow </a:t>
            </a:r>
            <a:r>
              <a:rPr lang="mr-IN" sz="2400" dirty="0" smtClean="0"/>
              <a:t>–</a:t>
            </a:r>
            <a:r>
              <a:rPr lang="en-US" sz="2400" dirty="0" smtClean="0"/>
              <a:t> Sexual/Reproductive</a:t>
            </a:r>
          </a:p>
          <a:p>
            <a:r>
              <a:rPr lang="en-US" sz="2400" dirty="0" smtClean="0"/>
              <a:t>Green </a:t>
            </a:r>
            <a:r>
              <a:rPr lang="mr-IN" sz="2400" dirty="0" smtClean="0"/>
              <a:t>–</a:t>
            </a:r>
            <a:r>
              <a:rPr lang="en-US" sz="2400" dirty="0" smtClean="0"/>
              <a:t> Social/Behavioral</a:t>
            </a:r>
            <a:endParaRPr lang="en-US" sz="2400" dirty="0"/>
          </a:p>
        </p:txBody>
      </p:sp>
      <p:sp>
        <p:nvSpPr>
          <p:cNvPr id="11" name="TextBox 10"/>
          <p:cNvSpPr txBox="1"/>
          <p:nvPr/>
        </p:nvSpPr>
        <p:spPr>
          <a:xfrm>
            <a:off x="445477" y="422031"/>
            <a:ext cx="10832123" cy="769441"/>
          </a:xfrm>
          <a:prstGeom prst="rect">
            <a:avLst/>
          </a:prstGeom>
          <a:noFill/>
        </p:spPr>
        <p:txBody>
          <a:bodyPr wrap="square" rtlCol="0">
            <a:spAutoFit/>
          </a:bodyPr>
          <a:lstStyle/>
          <a:p>
            <a:r>
              <a:rPr lang="en-US" sz="4400" b="1" dirty="0" smtClean="0">
                <a:solidFill>
                  <a:schemeClr val="bg1"/>
                </a:solidFill>
              </a:rPr>
              <a:t>GROUP ACTIVITY</a:t>
            </a:r>
            <a:endParaRPr lang="en-US" sz="4400" dirty="0">
              <a:solidFill>
                <a:schemeClr val="bg1"/>
              </a:solidFill>
            </a:endParaRPr>
          </a:p>
        </p:txBody>
      </p:sp>
    </p:spTree>
    <p:extLst>
      <p:ext uri="{BB962C8B-B14F-4D97-AF65-F5344CB8AC3E}">
        <p14:creationId xmlns="" xmlns:p14="http://schemas.microsoft.com/office/powerpoint/2010/main" val="157962157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Consequences</a:t>
            </a:r>
            <a:endParaRPr lang="en-US" dirty="0"/>
          </a:p>
        </p:txBody>
      </p:sp>
      <p:sp>
        <p:nvSpPr>
          <p:cNvPr id="3" name="Content Placeholder 2"/>
          <p:cNvSpPr>
            <a:spLocks noGrp="1"/>
          </p:cNvSpPr>
          <p:nvPr>
            <p:ph idx="1"/>
          </p:nvPr>
        </p:nvSpPr>
        <p:spPr/>
        <p:txBody>
          <a:bodyPr/>
          <a:lstStyle/>
          <a:p>
            <a:pPr>
              <a:buFont typeface="Arial" charset="0"/>
              <a:buChar char="•"/>
            </a:pPr>
            <a:r>
              <a:rPr lang="en-US" sz="2400" dirty="0" smtClean="0"/>
              <a:t> Severe, varied and long-lasting</a:t>
            </a:r>
          </a:p>
          <a:p>
            <a:pPr>
              <a:buFont typeface="Arial" charset="0"/>
              <a:buChar char="•"/>
            </a:pPr>
            <a:r>
              <a:rPr lang="en-US" sz="2400" dirty="0"/>
              <a:t> </a:t>
            </a:r>
            <a:r>
              <a:rPr lang="en-US" sz="2400" dirty="0" smtClean="0"/>
              <a:t>Impact across the family and community, but fall most heavily on the survivor</a:t>
            </a:r>
          </a:p>
          <a:p>
            <a:pPr>
              <a:buFont typeface="Arial" charset="0"/>
              <a:buChar char="•"/>
            </a:pPr>
            <a:r>
              <a:rPr lang="en-US" sz="2400" dirty="0"/>
              <a:t> </a:t>
            </a:r>
            <a:r>
              <a:rPr lang="en-US" sz="2400" dirty="0" smtClean="0"/>
              <a:t>Perpetrators experience some negative consequences but also some positive impacts</a:t>
            </a:r>
            <a:endParaRPr lang="en-US" sz="2400" dirty="0"/>
          </a:p>
        </p:txBody>
      </p:sp>
    </p:spTree>
    <p:extLst>
      <p:ext uri="{BB962C8B-B14F-4D97-AF65-F5344CB8AC3E}">
        <p14:creationId xmlns="" xmlns:p14="http://schemas.microsoft.com/office/powerpoint/2010/main" val="135958029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Exercise - Consequences in the ecological model</a:t>
            </a:r>
            <a:endParaRPr lang="en-US" dirty="0"/>
          </a:p>
        </p:txBody>
      </p:sp>
      <p:sp>
        <p:nvSpPr>
          <p:cNvPr id="7" name="Content Placeholder 6"/>
          <p:cNvSpPr>
            <a:spLocks noGrp="1"/>
          </p:cNvSpPr>
          <p:nvPr>
            <p:ph idx="1"/>
          </p:nvPr>
        </p:nvSpPr>
        <p:spPr/>
        <p:txBody>
          <a:bodyPr/>
          <a:lstStyle/>
          <a:p>
            <a:endParaRPr lang="en-US"/>
          </a:p>
        </p:txBody>
      </p:sp>
      <p:pic>
        <p:nvPicPr>
          <p:cNvPr id="4" name="Picture 3"/>
          <p:cNvPicPr>
            <a:picLocks noChangeAspect="1"/>
          </p:cNvPicPr>
          <p:nvPr/>
        </p:nvPicPr>
        <p:blipFill>
          <a:blip r:embed="rId3" cstate="print">
            <a:extLst>
              <a:ext uri="{BEBA8EAE-BF5A-486C-A8C5-ECC9F3942E4B}">
                <a14:imgProps xmlns="" xmlns:a14="http://schemas.microsoft.com/office/drawing/2010/main">
                  <a14:imgLayer r:embed="rId4">
                    <a14:imgEffect>
                      <a14:backgroundRemoval t="0" b="100000" l="0" r="100000">
                        <a14:foregroundMark x1="19556" y1="16444" x2="19556" y2="16444"/>
                        <a14:foregroundMark x1="6222" y1="51111" x2="6222" y2="51111"/>
                        <a14:foregroundMark x1="16889" y1="75111" x2="16889" y2="75111"/>
                        <a14:foregroundMark x1="51556" y1="88444" x2="51556" y2="88444"/>
                        <a14:foregroundMark x1="80000" y1="72000" x2="80000" y2="72000"/>
                        <a14:foregroundMark x1="90222" y1="45333" x2="90222" y2="45333"/>
                        <a14:foregroundMark x1="75556" y1="14667" x2="75556" y2="14667"/>
                        <a14:foregroundMark x1="46667" y1="10222" x2="46667" y2="10222"/>
                      </a14:backgroundRemoval>
                    </a14:imgEffect>
                  </a14:imgLayer>
                </a14:imgProps>
              </a:ext>
            </a:extLst>
          </a:blip>
          <a:stretch>
            <a:fillRect/>
          </a:stretch>
        </p:blipFill>
        <p:spPr>
          <a:xfrm>
            <a:off x="3317358" y="1549075"/>
            <a:ext cx="4760285" cy="4760285"/>
          </a:xfrm>
          <a:prstGeom prst="rect">
            <a:avLst/>
          </a:prstGeom>
        </p:spPr>
      </p:pic>
    </p:spTree>
    <p:extLst>
      <p:ext uri="{BB962C8B-B14F-4D97-AF65-F5344CB8AC3E}">
        <p14:creationId xmlns="" xmlns:p14="http://schemas.microsoft.com/office/powerpoint/2010/main" val="100724404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4650" y="204788"/>
            <a:ext cx="11436350" cy="1135062"/>
          </a:xfrm>
        </p:spPr>
        <p:txBody>
          <a:bodyPr/>
          <a:lstStyle/>
          <a:p>
            <a:pPr eaLnBrk="1" fontAlgn="auto" hangingPunct="1">
              <a:spcAft>
                <a:spcPts val="0"/>
              </a:spcAft>
              <a:defRPr/>
            </a:pPr>
            <a:r>
              <a:rPr lang="en-US" dirty="0" smtClean="0">
                <a:ea typeface="+mj-ea"/>
                <a:cs typeface="+mj-cs"/>
              </a:rPr>
              <a:t>closing</a:t>
            </a:r>
            <a:endParaRPr lang="en-US" dirty="0">
              <a:ea typeface="+mj-ea"/>
              <a:cs typeface="+mj-cs"/>
            </a:endParaRPr>
          </a:p>
        </p:txBody>
      </p:sp>
      <p:sp>
        <p:nvSpPr>
          <p:cNvPr id="3" name="Text Placeholder 2"/>
          <p:cNvSpPr>
            <a:spLocks noGrp="1"/>
          </p:cNvSpPr>
          <p:nvPr>
            <p:ph type="body" sz="quarter" idx="10"/>
          </p:nvPr>
        </p:nvSpPr>
        <p:spPr>
          <a:xfrm>
            <a:off x="3019425" y="2343150"/>
            <a:ext cx="6124575" cy="577850"/>
          </a:xfrm>
        </p:spPr>
        <p:txBody>
          <a:bodyPr rtlCol="0"/>
          <a:lstStyle/>
          <a:p>
            <a:pPr marL="91440" indent="-91440" eaLnBrk="1" fontAlgn="auto" hangingPunct="1">
              <a:buClr>
                <a:schemeClr val="accent3"/>
              </a:buClr>
              <a:defRPr/>
            </a:pPr>
            <a:r>
              <a:rPr lang="en-US" dirty="0" smtClean="0">
                <a:ea typeface="+mn-ea"/>
                <a:cs typeface="+mn-cs"/>
              </a:rPr>
              <a:t>QUESTIONS?</a:t>
            </a:r>
            <a:endParaRPr lang="en-US" dirty="0">
              <a:ea typeface="+mn-ea"/>
              <a:cs typeface="+mn-cs"/>
            </a:endParaRPr>
          </a:p>
        </p:txBody>
      </p:sp>
      <p:sp>
        <p:nvSpPr>
          <p:cNvPr id="4" name="Text Placeholder 3"/>
          <p:cNvSpPr>
            <a:spLocks noGrp="1"/>
          </p:cNvSpPr>
          <p:nvPr>
            <p:ph type="body" sz="quarter" idx="11"/>
          </p:nvPr>
        </p:nvSpPr>
        <p:spPr>
          <a:xfrm>
            <a:off x="3019425" y="3951288"/>
            <a:ext cx="6124575" cy="577850"/>
          </a:xfrm>
        </p:spPr>
        <p:txBody>
          <a:bodyPr rtlCol="0"/>
          <a:lstStyle/>
          <a:p>
            <a:pPr marL="91440" indent="-91440" eaLnBrk="1" fontAlgn="auto" hangingPunct="1">
              <a:buClr>
                <a:schemeClr val="accent3"/>
              </a:buClr>
              <a:defRPr/>
            </a:pPr>
            <a:r>
              <a:rPr lang="en-US" dirty="0" smtClean="0">
                <a:ea typeface="+mn-ea"/>
                <a:cs typeface="+mn-cs"/>
              </a:rPr>
              <a:t>CONCERNS?</a:t>
            </a:r>
            <a:endParaRPr lang="en-US" dirty="0">
              <a:ea typeface="+mn-ea"/>
              <a:cs typeface="+mn-cs"/>
            </a:endParaRPr>
          </a:p>
        </p:txBody>
      </p:sp>
      <p:sp>
        <p:nvSpPr>
          <p:cNvPr id="5" name="Text Placeholder 4"/>
          <p:cNvSpPr>
            <a:spLocks noGrp="1"/>
          </p:cNvSpPr>
          <p:nvPr>
            <p:ph type="body" sz="quarter" idx="12"/>
          </p:nvPr>
        </p:nvSpPr>
        <p:spPr>
          <a:xfrm>
            <a:off x="3019425" y="5573713"/>
            <a:ext cx="6124575" cy="579437"/>
          </a:xfrm>
        </p:spPr>
        <p:txBody>
          <a:bodyPr rtlCol="0"/>
          <a:lstStyle/>
          <a:p>
            <a:pPr marL="91440" indent="-91440" eaLnBrk="1" fontAlgn="auto" hangingPunct="1">
              <a:buClr>
                <a:schemeClr val="accent3"/>
              </a:buClr>
              <a:defRPr/>
            </a:pPr>
            <a:r>
              <a:rPr lang="en-US" dirty="0" smtClean="0">
                <a:ea typeface="+mn-ea"/>
                <a:cs typeface="+mn-cs"/>
              </a:rPr>
              <a:t>REFLECTIONS?</a:t>
            </a:r>
            <a:endParaRPr lang="en-US" dirty="0">
              <a:ea typeface="+mn-ea"/>
              <a:cs typeface="+mn-cs"/>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image" Target="NULL"/></Relationships>
</file>

<file path=ppt/theme/_rels/theme2.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image" Target="NULL"/></Relationships>
</file>

<file path=ppt/theme/theme1.xml><?xml version="1.0" encoding="utf-8"?>
<a:theme xmlns:a="http://schemas.openxmlformats.org/drawingml/2006/main" name="IRC-Module-Template-V2">
  <a:themeElements>
    <a:clrScheme name="IRC">
      <a:dk1>
        <a:sysClr val="windowText" lastClr="000000"/>
      </a:dk1>
      <a:lt1>
        <a:sysClr val="window" lastClr="FFFFFF"/>
      </a:lt1>
      <a:dk2>
        <a:srgbClr val="27282A"/>
      </a:dk2>
      <a:lt2>
        <a:srgbClr val="E7E6E6"/>
      </a:lt2>
      <a:accent1>
        <a:srgbClr val="0092BA"/>
      </a:accent1>
      <a:accent2>
        <a:srgbClr val="7CC5D1"/>
      </a:accent2>
      <a:accent3>
        <a:srgbClr val="E8722D"/>
      </a:accent3>
      <a:accent4>
        <a:srgbClr val="7D357C"/>
      </a:accent4>
      <a:accent5>
        <a:srgbClr val="829E3D"/>
      </a:accent5>
      <a:accent6>
        <a:srgbClr val="F3C317"/>
      </a:accent6>
      <a:hlink>
        <a:srgbClr val="0092BA"/>
      </a:hlink>
      <a:folHlink>
        <a:srgbClr val="7D357C"/>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2">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 xmlns:thm15="http://schemas.microsoft.com/office/thememl/2012/main" name="Integral" id="{3577F8C9-A904-41D8-97D2-FD898F53F20E}" vid="{B4028482-F53A-4442-AB14-9B7A43F44F96}"/>
    </a:ext>
  </a:extLst>
</a:theme>
</file>

<file path=ppt/theme/theme2.xml><?xml version="1.0" encoding="utf-8"?>
<a:theme xmlns:a="http://schemas.openxmlformats.org/drawingml/2006/main" name="1_IRC-Module-Template-V2">
  <a:themeElements>
    <a:clrScheme name="IRC">
      <a:dk1>
        <a:sysClr val="windowText" lastClr="000000"/>
      </a:dk1>
      <a:lt1>
        <a:sysClr val="window" lastClr="FFFFFF"/>
      </a:lt1>
      <a:dk2>
        <a:srgbClr val="27282A"/>
      </a:dk2>
      <a:lt2>
        <a:srgbClr val="E7E6E6"/>
      </a:lt2>
      <a:accent1>
        <a:srgbClr val="0092BA"/>
      </a:accent1>
      <a:accent2>
        <a:srgbClr val="7CC5D1"/>
      </a:accent2>
      <a:accent3>
        <a:srgbClr val="E8722D"/>
      </a:accent3>
      <a:accent4>
        <a:srgbClr val="7D357C"/>
      </a:accent4>
      <a:accent5>
        <a:srgbClr val="829E3D"/>
      </a:accent5>
      <a:accent6>
        <a:srgbClr val="F3C317"/>
      </a:accent6>
      <a:hlink>
        <a:srgbClr val="0092BA"/>
      </a:hlink>
      <a:folHlink>
        <a:srgbClr val="7D357C"/>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2">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xmlns="" name="Integral" id="{3577F8C9-A904-41D8-97D2-FD898F53F20E}" vid="{B4028482-F53A-4442-AB14-9B7A43F44F96}"/>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Integral</Template>
  <TotalTime>12357</TotalTime>
  <Words>1094</Words>
  <Application>Microsoft Office PowerPoint</Application>
  <PresentationFormat>Custom</PresentationFormat>
  <Paragraphs>115</Paragraphs>
  <Slides>7</Slides>
  <Notes>7</Notes>
  <HiddenSlides>0</HiddenSlides>
  <MMClips>0</MMClips>
  <ScaleCrop>false</ScaleCrop>
  <HeadingPairs>
    <vt:vector size="4" baseType="variant">
      <vt:variant>
        <vt:lpstr>Theme</vt:lpstr>
      </vt:variant>
      <vt:variant>
        <vt:i4>2</vt:i4>
      </vt:variant>
      <vt:variant>
        <vt:lpstr>Slide Titles</vt:lpstr>
      </vt:variant>
      <vt:variant>
        <vt:i4>7</vt:i4>
      </vt:variant>
    </vt:vector>
  </HeadingPairs>
  <TitlesOfParts>
    <vt:vector size="9" baseType="lpstr">
      <vt:lpstr>IRC-Module-Template-V2</vt:lpstr>
      <vt:lpstr>1_IRC-Module-Template-V2</vt:lpstr>
      <vt:lpstr>Slide 1</vt:lpstr>
      <vt:lpstr>Consequences of GBV</vt:lpstr>
      <vt:lpstr>Objectives </vt:lpstr>
      <vt:lpstr>  The GBV Tree </vt:lpstr>
      <vt:lpstr>Consequences</vt:lpstr>
      <vt:lpstr>Exercise - Consequences in the ecological model</vt:lpstr>
      <vt:lpstr>closing</vt:lpstr>
    </vt:vector>
  </TitlesOfParts>
  <Company>IRC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Step 1: Welcome and introduction</dc:title>
  <dc:creator>Jessica Dalpe</dc:creator>
  <cp:lastModifiedBy>IRCAdmin</cp:lastModifiedBy>
  <cp:revision>138</cp:revision>
  <dcterms:created xsi:type="dcterms:W3CDTF">2016-02-16T15:51:51Z</dcterms:created>
  <dcterms:modified xsi:type="dcterms:W3CDTF">2017-04-25T02:47:03Z</dcterms:modified>
</cp:coreProperties>
</file>